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8" r:id="rId3"/>
    <p:sldId id="263" r:id="rId4"/>
    <p:sldId id="264" r:id="rId5"/>
    <p:sldId id="265" r:id="rId6"/>
    <p:sldId id="266" r:id="rId7"/>
    <p:sldId id="267" r:id="rId8"/>
    <p:sldId id="269" r:id="rId9"/>
    <p:sldId id="260" r:id="rId10"/>
    <p:sldId id="268" r:id="rId11"/>
    <p:sldId id="270" r:id="rId12"/>
    <p:sldId id="271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40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524" autoAdjust="0"/>
    <p:restoredTop sz="94660"/>
  </p:normalViewPr>
  <p:slideViewPr>
    <p:cSldViewPr snapToGrid="0">
      <p:cViewPr varScale="1">
        <p:scale>
          <a:sx n="70" d="100"/>
          <a:sy n="70" d="100"/>
        </p:scale>
        <p:origin x="184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f>
</file>

<file path=ppt/media/image11.tiff>
</file>

<file path=ppt/media/image12.tif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07192" y="1122363"/>
            <a:ext cx="8184808" cy="2387600"/>
          </a:xfrm>
        </p:spPr>
        <p:txBody>
          <a:bodyPr anchor="b"/>
          <a:lstStyle>
            <a:lvl1pPr algn="l">
              <a:defRPr sz="4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07192" y="3602038"/>
            <a:ext cx="8184808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0EA284-D4EA-4AAB-A347-85BC590572E5}" type="datetimeFigureOut">
              <a:rPr lang="en-US" smtClean="0"/>
              <a:t>1/31/21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BB07E5-0191-6D43-ACE0-278C06B12E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12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921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0EA284-D4EA-4AAB-A347-85BC590572E5}" type="datetimeFigureOut">
              <a:rPr lang="en-US" smtClean="0"/>
              <a:t>1/31/21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9A4808-44D5-4668-B5AD-FE8BCDC7E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939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0EA284-D4EA-4AAB-A347-85BC590572E5}" type="datetimeFigureOut">
              <a:rPr lang="en-US" smtClean="0"/>
              <a:t>1/31/21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9A4808-44D5-4668-B5AD-FE8BCDC7E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630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0EA284-D4EA-4AAB-A347-85BC590572E5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9A4808-44D5-4668-B5AD-FE8BCDC7E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5887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0EA284-D4EA-4AAB-A347-85BC590572E5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9A4808-44D5-4668-B5AD-FE8BCDC7E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3451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0EA284-D4EA-4AAB-A347-85BC590572E5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9A4808-44D5-4668-B5AD-FE8BCDC7E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6195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0EA284-D4EA-4AAB-A347-85BC590572E5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9A4808-44D5-4668-B5AD-FE8BCDC7E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032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29BFE57-51DA-B349-87F3-5C5C602339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052508" cy="11550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6908" y="18255"/>
            <a:ext cx="10515600" cy="1325563"/>
          </a:xfrm>
        </p:spPr>
        <p:txBody>
          <a:bodyPr/>
          <a:lstStyle>
            <a:lvl1pPr>
              <a:defRPr sz="36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6908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EA284-D4EA-4AAB-A347-85BC590572E5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4808-44D5-4668-B5AD-FE8BCDC7E273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BCFF2FBE-C27C-6743-916B-C907DD794F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52"/>
          <a:stretch/>
        </p:blipFill>
        <p:spPr>
          <a:xfrm>
            <a:off x="139492" y="5975507"/>
            <a:ext cx="2230506" cy="88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89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6908" y="1044574"/>
            <a:ext cx="10515600" cy="1325563"/>
          </a:xfrm>
        </p:spPr>
        <p:txBody>
          <a:bodyPr/>
          <a:lstStyle>
            <a:lvl1pPr>
              <a:defRPr sz="3600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6908" y="2506662"/>
            <a:ext cx="10515600" cy="4351338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B6B3881-E3DE-9748-B67A-A4AA2084EA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81" y="6002216"/>
            <a:ext cx="2468357" cy="64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531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29BFE57-51DA-B349-87F3-5C5C602339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409"/>
          <a:stretch/>
        </p:blipFill>
        <p:spPr>
          <a:xfrm>
            <a:off x="0" y="1"/>
            <a:ext cx="1291281" cy="1168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6908" y="868108"/>
            <a:ext cx="10515600" cy="1325563"/>
          </a:xfrm>
        </p:spPr>
        <p:txBody>
          <a:bodyPr/>
          <a:lstStyle>
            <a:lvl1pPr>
              <a:defRPr sz="3600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6908" y="2395780"/>
            <a:ext cx="10515600" cy="4351338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BCFF2FBE-C27C-6743-916B-C907DD794F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52"/>
          <a:stretch/>
        </p:blipFill>
        <p:spPr>
          <a:xfrm>
            <a:off x="9752428" y="5975507"/>
            <a:ext cx="2230506" cy="88249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1AB6CE1-B88F-2845-863A-0D62D15B8806}"/>
              </a:ext>
            </a:extLst>
          </p:cNvPr>
          <p:cNvSpPr/>
          <p:nvPr userDrawn="1"/>
        </p:nvSpPr>
        <p:spPr>
          <a:xfrm>
            <a:off x="0" y="1075765"/>
            <a:ext cx="1291281" cy="5800489"/>
          </a:xfrm>
          <a:prstGeom prst="rect">
            <a:avLst/>
          </a:prstGeom>
          <a:solidFill>
            <a:srgbClr val="0F4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745025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132C5671-8619-804E-AD91-5BFCD51DCA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3254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346" y="1934084"/>
            <a:ext cx="2972054" cy="2852737"/>
          </a:xfrm>
        </p:spPr>
        <p:txBody>
          <a:bodyPr anchor="ctr"/>
          <a:lstStyle>
            <a:lvl1pPr>
              <a:defRPr sz="36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8490" y="1934084"/>
            <a:ext cx="7251446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1A53A9D-4BDA-C74D-B4F4-C6F0D4F6590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50" y="6144765"/>
            <a:ext cx="2027531" cy="55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231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BA4D4-8B2C-F84C-9516-8078EA1CDB9B}"/>
              </a:ext>
            </a:extLst>
          </p:cNvPr>
          <p:cNvSpPr/>
          <p:nvPr userDrawn="1"/>
        </p:nvSpPr>
        <p:spPr>
          <a:xfrm>
            <a:off x="4120355" y="0"/>
            <a:ext cx="8071645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132C5671-8619-804E-AD91-5BFCD51DCA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3254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346" y="1934084"/>
            <a:ext cx="2972054" cy="2852737"/>
          </a:xfrm>
        </p:spPr>
        <p:txBody>
          <a:bodyPr anchor="ctr"/>
          <a:lstStyle>
            <a:lvl1pPr>
              <a:defRPr sz="36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8490" y="927895"/>
            <a:ext cx="7251446" cy="1500187"/>
          </a:xfrm>
        </p:spPr>
        <p:txBody>
          <a:bodyPr/>
          <a:lstStyle>
            <a:lvl1pPr marL="0" indent="0" algn="ctr"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6DDCDCD-C509-4F44-A996-32086A8AE0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50" y="6144765"/>
            <a:ext cx="2027531" cy="55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455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6908" y="1044574"/>
            <a:ext cx="10515600" cy="1325563"/>
          </a:xfrm>
        </p:spPr>
        <p:txBody>
          <a:bodyPr/>
          <a:lstStyle>
            <a:lvl1pPr>
              <a:defRPr sz="3600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6908" y="2506662"/>
            <a:ext cx="10515600" cy="4351338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47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0EA284-D4EA-4AAB-A347-85BC590572E5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9A4808-44D5-4668-B5AD-FE8BCDC7E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02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0EA284-D4EA-4AAB-A347-85BC590572E5}" type="datetimeFigureOut">
              <a:rPr lang="en-US" smtClean="0"/>
              <a:t>1/31/21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9A4808-44D5-4668-B5AD-FE8BCDC7E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004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EA284-D4EA-4AAB-A347-85BC590572E5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A4808-44D5-4668-B5AD-FE8BCDC7E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17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22" r:id="rId3"/>
    <p:sldLayoutId id="2147483721" r:id="rId4"/>
    <p:sldLayoutId id="2147483711" r:id="rId5"/>
    <p:sldLayoutId id="2147483720" r:id="rId6"/>
    <p:sldLayoutId id="2147483723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TR/shacl/" TargetMode="External"/><Relationship Id="rId2" Type="http://schemas.openxmlformats.org/officeDocument/2006/relationships/hyperlink" Target="https://shacl.org/playground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manticarts/dcaf2021-shacl-worksho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1EA58-447D-4162-B124-1F3F7F2CB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5520" y="1826933"/>
            <a:ext cx="6980910" cy="3204134"/>
          </a:xfrm>
        </p:spPr>
        <p:txBody>
          <a:bodyPr anchor="ctr">
            <a:normAutofit/>
          </a:bodyPr>
          <a:lstStyle/>
          <a:p>
            <a:pPr algn="l"/>
            <a:r>
              <a:rPr lang="en-US" sz="4800" b="1" dirty="0">
                <a:latin typeface="+mn-lt"/>
              </a:rPr>
              <a:t>SHACL: Why and How</a:t>
            </a:r>
            <a:br>
              <a:rPr lang="en-US" sz="4800" dirty="0"/>
            </a:br>
            <a:r>
              <a:rPr lang="en-US" sz="2800" dirty="0"/>
              <a:t>Steve Steward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6192DC-7641-BE4D-9120-0AE54DEB44AC}"/>
              </a:ext>
            </a:extLst>
          </p:cNvPr>
          <p:cNvSpPr txBox="1"/>
          <p:nvPr/>
        </p:nvSpPr>
        <p:spPr>
          <a:xfrm>
            <a:off x="4145520" y="4436533"/>
            <a:ext cx="7250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Expressing Data Constraints Semantically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BA988C-FF72-6A4B-B799-6034C1BFC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260" y="76676"/>
            <a:ext cx="3767132" cy="217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155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In a relational database, you use a </a:t>
            </a:r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non-null </a:t>
            </a:r>
            <a:r>
              <a:rPr lang="en-US" sz="4000" dirty="0"/>
              <a:t>constraint to say that some data must be there, and you can use a </a:t>
            </a:r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foreign key </a:t>
            </a:r>
            <a:r>
              <a:rPr lang="en-US" sz="4000" dirty="0"/>
              <a:t>constraint to say that that the data must be of a certain kind. For example, to say that customers must have accounts, you might do something like the following.</a:t>
            </a:r>
          </a:p>
        </p:txBody>
      </p:sp>
    </p:spTree>
    <p:extLst>
      <p:ext uri="{BB962C8B-B14F-4D97-AF65-F5344CB8AC3E}">
        <p14:creationId xmlns:p14="http://schemas.microsoft.com/office/powerpoint/2010/main" val="1944754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Symbol" pitchFamily="2" charset="2"/>
              <a:buChar char="Þ"/>
            </a:pPr>
            <a:r>
              <a:rPr lang="en-US" sz="4000" dirty="0"/>
              <a:t> CREATE TABLE </a:t>
            </a:r>
            <a:r>
              <a:rPr lang="en-US" sz="4000" dirty="0" err="1"/>
              <a:t>retail.customers</a:t>
            </a:r>
            <a:r>
              <a:rPr lang="en-US" sz="4000" dirty="0"/>
              <a:t>( </a:t>
            </a:r>
          </a:p>
          <a:p>
            <a:pPr marL="457200" lvl="1" indent="0">
              <a:buNone/>
            </a:pPr>
            <a:r>
              <a:rPr lang="en-US" sz="4400" dirty="0"/>
              <a:t>…</a:t>
            </a:r>
          </a:p>
          <a:p>
            <a:pPr marL="457200" lvl="1" indent="0">
              <a:buNone/>
            </a:pPr>
            <a:r>
              <a:rPr lang="en-US" sz="4400" dirty="0" err="1"/>
              <a:t>account_id</a:t>
            </a:r>
            <a:r>
              <a:rPr lang="en-US" sz="4400" dirty="0"/>
              <a:t> varchar (16) </a:t>
            </a:r>
            <a:r>
              <a:rPr lang="en-US" sz="4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 NULL </a:t>
            </a:r>
          </a:p>
          <a:p>
            <a:pPr marL="914400" lvl="2" indent="0">
              <a:buNone/>
            </a:pPr>
            <a:r>
              <a:rPr lang="en-US" sz="4000" dirty="0"/>
              <a:t>CONSTRAINT </a:t>
            </a:r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FOREIGN KEY </a:t>
            </a:r>
            <a:r>
              <a:rPr lang="en-US" sz="4000" dirty="0"/>
              <a:t>(</a:t>
            </a:r>
            <a:r>
              <a:rPr lang="en-US" sz="4000" dirty="0" err="1"/>
              <a:t>customers_need_accounts</a:t>
            </a:r>
            <a:r>
              <a:rPr lang="en-US" sz="4000" dirty="0"/>
              <a:t>) REFERENCES </a:t>
            </a:r>
            <a:r>
              <a:rPr lang="en-US" sz="4000" dirty="0" err="1"/>
              <a:t>retail.accounts</a:t>
            </a:r>
            <a:r>
              <a:rPr lang="en-US" sz="4000" dirty="0"/>
              <a:t> (</a:t>
            </a:r>
            <a:r>
              <a:rPr lang="en-US" sz="4000" dirty="0" err="1"/>
              <a:t>account_id</a:t>
            </a:r>
            <a:r>
              <a:rPr lang="en-US" sz="4000" dirty="0"/>
              <a:t>)</a:t>
            </a:r>
          </a:p>
          <a:p>
            <a:pPr marL="457200" lvl="1" indent="0">
              <a:buNone/>
            </a:pPr>
            <a:r>
              <a:rPr lang="en-US" sz="44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769769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Non-null and foreign key constraints work just fine. The reasons for preferring subject-predicate-object data structures are largely independent of data constraint considerations.</a:t>
            </a:r>
          </a:p>
        </p:txBody>
      </p:sp>
    </p:spTree>
    <p:extLst>
      <p:ext uri="{BB962C8B-B14F-4D97-AF65-F5344CB8AC3E}">
        <p14:creationId xmlns:p14="http://schemas.microsoft.com/office/powerpoint/2010/main" val="745827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856D9-4079-D34F-8D96-2772E5FD9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OWL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4035DB-FFA2-8749-A2CE-C0C667CEC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937" y="719696"/>
            <a:ext cx="5131618" cy="5281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610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In OWL, you can say that every instance of a class has a certain property. But that assertion will not constrain your data in the way you might hope.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See examples on the next slide.</a:t>
            </a:r>
          </a:p>
        </p:txBody>
      </p:sp>
    </p:spTree>
    <p:extLst>
      <p:ext uri="{BB962C8B-B14F-4D97-AF65-F5344CB8AC3E}">
        <p14:creationId xmlns:p14="http://schemas.microsoft.com/office/powerpoint/2010/main" val="108115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200" dirty="0"/>
              <a:t>:Customer </a:t>
            </a:r>
            <a:r>
              <a:rPr lang="en-US" sz="3200" dirty="0" err="1"/>
              <a:t>owl:equivalentClass</a:t>
            </a:r>
            <a:r>
              <a:rPr lang="en-US" sz="3200" dirty="0"/>
              <a:t> [</a:t>
            </a:r>
          </a:p>
          <a:p>
            <a:pPr marL="0" indent="0">
              <a:buNone/>
            </a:pPr>
            <a:r>
              <a:rPr lang="en-US" sz="3200" dirty="0"/>
              <a:t>	a </a:t>
            </a:r>
            <a:r>
              <a:rPr lang="en-US" sz="3200" dirty="0" err="1"/>
              <a:t>owl:Restriction</a:t>
            </a:r>
            <a:r>
              <a:rPr lang="en-US" sz="3200" dirty="0"/>
              <a:t> ;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err="1"/>
              <a:t>owl:onProperty</a:t>
            </a:r>
            <a:r>
              <a:rPr lang="en-US" sz="3200" dirty="0"/>
              <a:t> :owns ;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err="1"/>
              <a:t>owl:someValuesFrom</a:t>
            </a:r>
            <a:r>
              <a:rPr lang="en-US" sz="3200" dirty="0"/>
              <a:t> :Account ; ] 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:Parent </a:t>
            </a:r>
            <a:r>
              <a:rPr lang="en-US" sz="3200" dirty="0" err="1"/>
              <a:t>owl:equivalentClass</a:t>
            </a:r>
            <a:r>
              <a:rPr lang="en-US" sz="3200" dirty="0"/>
              <a:t> [</a:t>
            </a:r>
          </a:p>
          <a:p>
            <a:pPr marL="0" indent="0">
              <a:buNone/>
            </a:pPr>
            <a:r>
              <a:rPr lang="en-US" sz="3200" dirty="0"/>
              <a:t>	a </a:t>
            </a:r>
            <a:r>
              <a:rPr lang="en-US" sz="3200" dirty="0" err="1"/>
              <a:t>owl:Restriction</a:t>
            </a:r>
            <a:r>
              <a:rPr lang="en-US" sz="3200" dirty="0"/>
              <a:t> ;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err="1"/>
              <a:t>owl:onProperty</a:t>
            </a:r>
            <a:r>
              <a:rPr lang="en-US" sz="3200" dirty="0"/>
              <a:t> :</a:t>
            </a:r>
            <a:r>
              <a:rPr lang="en-US" sz="3200" dirty="0" err="1"/>
              <a:t>isParentOf</a:t>
            </a:r>
            <a:r>
              <a:rPr lang="en-US" sz="3200" dirty="0"/>
              <a:t> ;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err="1"/>
              <a:t>owl:someValuesFrom</a:t>
            </a:r>
            <a:r>
              <a:rPr lang="en-US" sz="3200" dirty="0"/>
              <a:t> :</a:t>
            </a:r>
            <a:r>
              <a:rPr lang="en-US" sz="3200" dirty="0" err="1"/>
              <a:t>LivingThing</a:t>
            </a:r>
            <a:r>
              <a:rPr lang="en-US" sz="3200" dirty="0"/>
              <a:t> ; ] .</a:t>
            </a:r>
          </a:p>
        </p:txBody>
      </p:sp>
    </p:spTree>
    <p:extLst>
      <p:ext uri="{BB962C8B-B14F-4D97-AF65-F5344CB8AC3E}">
        <p14:creationId xmlns:p14="http://schemas.microsoft.com/office/powerpoint/2010/main" val="2759860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The sample OWL on the previous slide says that each customer must have some account </a:t>
            </a:r>
            <a:r>
              <a:rPr lang="en-US" sz="3600" i="1" dirty="0"/>
              <a:t>somewhere in the universe</a:t>
            </a:r>
            <a:r>
              <a:rPr lang="en-US" sz="3600" dirty="0"/>
              <a:t>, but the data</a:t>
            </a:r>
            <a:r>
              <a:rPr lang="en-US" sz="3600" i="1" dirty="0"/>
              <a:t> </a:t>
            </a:r>
            <a:r>
              <a:rPr lang="en-US" sz="3600" dirty="0"/>
              <a:t>constraint says that </a:t>
            </a:r>
            <a:r>
              <a:rPr lang="en-US" sz="3600" i="1" dirty="0"/>
              <a:t>our data must contain </a:t>
            </a:r>
            <a:r>
              <a:rPr lang="en-US" sz="3600" dirty="0"/>
              <a:t>that account.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Let’s see how this works in inference. Open up OWL example in Protégé to follow along.</a:t>
            </a:r>
          </a:p>
        </p:txBody>
      </p:sp>
    </p:spTree>
    <p:extLst>
      <p:ext uri="{BB962C8B-B14F-4D97-AF65-F5344CB8AC3E}">
        <p14:creationId xmlns:p14="http://schemas.microsoft.com/office/powerpoint/2010/main" val="2127522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i="1" dirty="0"/>
              <a:t>Summary:</a:t>
            </a:r>
          </a:p>
          <a:p>
            <a:pPr marL="0" indent="0">
              <a:buNone/>
            </a:pPr>
            <a:r>
              <a:rPr lang="en-US" sz="4000" dirty="0"/>
              <a:t>If you want to say how the world must be, </a:t>
            </a:r>
            <a:r>
              <a:rPr lang="en-US" sz="4000" i="1" dirty="0"/>
              <a:t>use OWL</a:t>
            </a:r>
            <a:r>
              <a:rPr lang="en-US" sz="4000" dirty="0"/>
              <a:t>.</a:t>
            </a:r>
          </a:p>
          <a:p>
            <a:pPr marL="0" indent="0">
              <a:buNone/>
            </a:pPr>
            <a:r>
              <a:rPr lang="en-US" sz="4000" dirty="0"/>
              <a:t>If you want to says how some data must be, you need a different method.</a:t>
            </a:r>
          </a:p>
        </p:txBody>
      </p:sp>
    </p:spTree>
    <p:extLst>
      <p:ext uri="{BB962C8B-B14F-4D97-AF65-F5344CB8AC3E}">
        <p14:creationId xmlns:p14="http://schemas.microsoft.com/office/powerpoint/2010/main" val="2191896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856D9-4079-D34F-8D96-2772E5FD9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SPARQL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CFCB88-623E-1849-989A-A4C837443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6482" y="677232"/>
            <a:ext cx="5682112" cy="536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768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SPARQL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You can express constraints on your data in SPARQL queries, and use those queries to find and fix problems.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See examples on the next slides.</a:t>
            </a:r>
          </a:p>
        </p:txBody>
      </p:sp>
    </p:spTree>
    <p:extLst>
      <p:ext uri="{BB962C8B-B14F-4D97-AF65-F5344CB8AC3E}">
        <p14:creationId xmlns:p14="http://schemas.microsoft.com/office/powerpoint/2010/main" val="2336850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My name is Steve Steward. I’m an </a:t>
            </a:r>
            <a:r>
              <a:rPr lang="en-US" sz="3600" dirty="0" err="1"/>
              <a:t>ontologist</a:t>
            </a:r>
            <a:r>
              <a:rPr lang="en-US" sz="3600" dirty="0"/>
              <a:t>.</a:t>
            </a:r>
          </a:p>
          <a:p>
            <a:pPr marL="0" indent="0">
              <a:buNone/>
            </a:pPr>
            <a:endParaRPr lang="en-US" sz="3600" i="1" dirty="0"/>
          </a:p>
          <a:p>
            <a:r>
              <a:rPr lang="en-US" sz="3600" dirty="0"/>
              <a:t>PhD in philosophy, dissertation in meta-ontology</a:t>
            </a:r>
          </a:p>
          <a:p>
            <a:r>
              <a:rPr lang="en-US" sz="3600" dirty="0"/>
              <a:t>Worked on common-sense reasoning at </a:t>
            </a:r>
            <a:r>
              <a:rPr lang="en-US" sz="3600" dirty="0" err="1"/>
              <a:t>Cycorp</a:t>
            </a:r>
            <a:endParaRPr lang="en-US" sz="3600" dirty="0"/>
          </a:p>
          <a:p>
            <a:r>
              <a:rPr lang="en-US" sz="3600" dirty="0"/>
              <a:t>Almost two years at Semantic Arts</a:t>
            </a:r>
          </a:p>
        </p:txBody>
      </p:sp>
    </p:spTree>
    <p:extLst>
      <p:ext uri="{BB962C8B-B14F-4D97-AF65-F5344CB8AC3E}">
        <p14:creationId xmlns:p14="http://schemas.microsoft.com/office/powerpoint/2010/main" val="1026094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SPARQL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prefix : &lt;https://</a:t>
            </a:r>
            <a:r>
              <a:rPr lang="en-US" sz="3600" dirty="0" err="1"/>
              <a:t>ontologies.semanticarts.com</a:t>
            </a:r>
            <a:r>
              <a:rPr lang="en-US" sz="3600" dirty="0"/>
              <a:t>/dcaf2021/</a:t>
            </a:r>
            <a:r>
              <a:rPr lang="en-US" sz="3600" dirty="0" err="1"/>
              <a:t>dqw</a:t>
            </a:r>
            <a:r>
              <a:rPr lang="en-US" sz="3600" dirty="0"/>
              <a:t>/&gt;</a:t>
            </a:r>
          </a:p>
          <a:p>
            <a:pPr marL="0" indent="0">
              <a:buNone/>
            </a:pPr>
            <a:r>
              <a:rPr lang="en-US" sz="3600" dirty="0"/>
              <a:t>SELECT ?customer WHERE {</a:t>
            </a:r>
          </a:p>
          <a:p>
            <a:pPr marL="0" indent="0">
              <a:buNone/>
            </a:pPr>
            <a:r>
              <a:rPr lang="en-US" sz="3600" dirty="0"/>
              <a:t>	?customer a :Customer .</a:t>
            </a:r>
          </a:p>
          <a:p>
            <a:pPr marL="0" indent="0">
              <a:buNone/>
            </a:pPr>
            <a:r>
              <a:rPr lang="en-US" sz="3600" dirty="0"/>
              <a:t>	FILTER NOT EXISTS { </a:t>
            </a:r>
          </a:p>
          <a:p>
            <a:pPr marL="0" indent="0">
              <a:buNone/>
            </a:pPr>
            <a:r>
              <a:rPr lang="en-US" sz="3600" dirty="0"/>
              <a:t>		?customer :owns [ a :Account ] } }</a:t>
            </a:r>
          </a:p>
        </p:txBody>
      </p:sp>
    </p:spTree>
    <p:extLst>
      <p:ext uri="{BB962C8B-B14F-4D97-AF65-F5344CB8AC3E}">
        <p14:creationId xmlns:p14="http://schemas.microsoft.com/office/powerpoint/2010/main" val="25411012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SPARQL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prefix : &lt;https://</a:t>
            </a:r>
            <a:r>
              <a:rPr lang="en-US" sz="3600" dirty="0" err="1"/>
              <a:t>ontologies.semanticarts.com</a:t>
            </a:r>
            <a:r>
              <a:rPr lang="en-US" sz="3600" dirty="0"/>
              <a:t>/dcaf2021/</a:t>
            </a:r>
            <a:r>
              <a:rPr lang="en-US" sz="3600" dirty="0" err="1"/>
              <a:t>dqw</a:t>
            </a:r>
            <a:r>
              <a:rPr lang="en-US" sz="3600" dirty="0"/>
              <a:t>/&gt;</a:t>
            </a:r>
          </a:p>
          <a:p>
            <a:pPr marL="0" indent="0">
              <a:buNone/>
            </a:pPr>
            <a:r>
              <a:rPr lang="en-US" sz="3600" dirty="0"/>
              <a:t>SELECT ?parent WHERE {</a:t>
            </a:r>
          </a:p>
          <a:p>
            <a:pPr marL="0" indent="0">
              <a:buNone/>
            </a:pPr>
            <a:r>
              <a:rPr lang="en-US" sz="3600" dirty="0"/>
              <a:t>	?parent a :Parent .</a:t>
            </a:r>
          </a:p>
          <a:p>
            <a:pPr marL="0" indent="0">
              <a:buNone/>
            </a:pPr>
            <a:r>
              <a:rPr lang="en-US" sz="3600" dirty="0"/>
              <a:t>	FILTER NOT EXISTS { </a:t>
            </a:r>
          </a:p>
          <a:p>
            <a:pPr marL="0" indent="0">
              <a:buNone/>
            </a:pPr>
            <a:r>
              <a:rPr lang="en-US" sz="3600" dirty="0"/>
              <a:t>		?parent :</a:t>
            </a:r>
            <a:r>
              <a:rPr lang="en-US" sz="3600" dirty="0" err="1"/>
              <a:t>hasChild</a:t>
            </a:r>
            <a:r>
              <a:rPr lang="en-US" sz="3600" dirty="0"/>
              <a:t> [ a :Student ] } }</a:t>
            </a:r>
          </a:p>
        </p:txBody>
      </p:sp>
    </p:spTree>
    <p:extLst>
      <p:ext uri="{BB962C8B-B14F-4D97-AF65-F5344CB8AC3E}">
        <p14:creationId xmlns:p14="http://schemas.microsoft.com/office/powerpoint/2010/main" val="12490395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SPARQL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Now let’s see how these queries actually work.</a:t>
            </a:r>
          </a:p>
          <a:p>
            <a:pPr marL="0" indent="0">
              <a:buNone/>
            </a:pPr>
            <a:r>
              <a:rPr lang="en-US" sz="3600" dirty="0"/>
              <a:t>(Examples in Protégé.)</a:t>
            </a:r>
          </a:p>
        </p:txBody>
      </p:sp>
    </p:spTree>
    <p:extLst>
      <p:ext uri="{BB962C8B-B14F-4D97-AF65-F5344CB8AC3E}">
        <p14:creationId xmlns:p14="http://schemas.microsoft.com/office/powerpoint/2010/main" val="31082482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SPARQL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On the plus side, SPARQL queries can help you pinpoint data quality problems.</a:t>
            </a:r>
          </a:p>
          <a:p>
            <a:pPr marL="0" indent="0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299633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SPARQL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600" dirty="0"/>
              <a:t>The downside is that the significance of query results must be understood either by some human or some code. Either: </a:t>
            </a:r>
          </a:p>
          <a:p>
            <a:r>
              <a:rPr lang="en-US" sz="3600" dirty="0"/>
              <a:t>A human runs a query and knows which results are expected and which results are problematic, or </a:t>
            </a:r>
          </a:p>
          <a:p>
            <a:r>
              <a:rPr lang="en-US" sz="3600" dirty="0"/>
              <a:t>Some code automatically runs a query and throws up errors when unexpected results arise. </a:t>
            </a:r>
          </a:p>
          <a:p>
            <a:pPr marL="0" indent="0">
              <a:buNone/>
            </a:pPr>
            <a:r>
              <a:rPr lang="en-US" sz="3600" dirty="0"/>
              <a:t>Either way, a human has to interpret the query results, counter to whole data-centric ideal of making knowledge machine-readable and shareable by putting it in triples.</a:t>
            </a:r>
          </a:p>
        </p:txBody>
      </p:sp>
    </p:spTree>
    <p:extLst>
      <p:ext uri="{BB962C8B-B14F-4D97-AF65-F5344CB8AC3E}">
        <p14:creationId xmlns:p14="http://schemas.microsoft.com/office/powerpoint/2010/main" val="36107681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SPARQL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i="1" dirty="0"/>
              <a:t>Summary:</a:t>
            </a:r>
          </a:p>
          <a:p>
            <a:pPr marL="0" indent="0">
              <a:buNone/>
            </a:pPr>
            <a:r>
              <a:rPr lang="en-US" sz="3600" dirty="0"/>
              <a:t>If you want to find violations of data constraints, you can </a:t>
            </a:r>
            <a:r>
              <a:rPr lang="en-US" sz="3600" i="1" dirty="0"/>
              <a:t>use SPARQL to find violations</a:t>
            </a:r>
            <a:r>
              <a:rPr lang="en-US" sz="3600" dirty="0"/>
              <a:t>.</a:t>
            </a:r>
          </a:p>
          <a:p>
            <a:pPr marL="0" indent="0">
              <a:buNone/>
            </a:pPr>
            <a:r>
              <a:rPr lang="en-US" sz="3600" dirty="0"/>
              <a:t>If you want to declare your data constraints in a human- and machine-readable way, </a:t>
            </a:r>
            <a:r>
              <a:rPr lang="en-US" sz="3600" i="1" dirty="0"/>
              <a:t>SPARQL can’t declare those constraints because it is a query language</a:t>
            </a:r>
            <a:r>
              <a:rPr lang="en-US" sz="3600" dirty="0"/>
              <a:t>. You’ll need a different method.</a:t>
            </a:r>
          </a:p>
        </p:txBody>
      </p:sp>
    </p:spTree>
    <p:extLst>
      <p:ext uri="{BB962C8B-B14F-4D97-AF65-F5344CB8AC3E}">
        <p14:creationId xmlns:p14="http://schemas.microsoft.com/office/powerpoint/2010/main" val="8215879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856D9-4079-D34F-8D96-2772E5FD9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346" y="1934084"/>
            <a:ext cx="2972054" cy="2852737"/>
          </a:xfrm>
        </p:spPr>
        <p:txBody>
          <a:bodyPr/>
          <a:lstStyle/>
          <a:p>
            <a:r>
              <a:rPr lang="en-US"/>
              <a:t>SHACL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06C2EA-2C55-8343-B6F1-85C99F011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815" y="800540"/>
            <a:ext cx="5649460" cy="511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3618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SHACL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In SHACL, you can declare that your data should be a certain way, and you can validate those data constraints to identify violations.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See example on the next slide.</a:t>
            </a:r>
          </a:p>
        </p:txBody>
      </p:sp>
    </p:spTree>
    <p:extLst>
      <p:ext uri="{BB962C8B-B14F-4D97-AF65-F5344CB8AC3E}">
        <p14:creationId xmlns:p14="http://schemas.microsoft.com/office/powerpoint/2010/main" val="3031713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SHACL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4800" dirty="0"/>
              <a:t>:</a:t>
            </a:r>
            <a:r>
              <a:rPr lang="en-US" sz="4800" dirty="0" err="1"/>
              <a:t>CustomerShape</a:t>
            </a:r>
            <a:r>
              <a:rPr lang="en-US" sz="4800" dirty="0"/>
              <a:t> a </a:t>
            </a:r>
            <a:r>
              <a:rPr lang="en-US" sz="4800" dirty="0" err="1">
                <a:solidFill>
                  <a:schemeClr val="accent6">
                    <a:lumMod val="75000"/>
                  </a:schemeClr>
                </a:solidFill>
              </a:rPr>
              <a:t>sh:NodeShape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4800" dirty="0"/>
              <a:t>;</a:t>
            </a:r>
          </a:p>
          <a:p>
            <a:pPr marL="0" indent="0">
              <a:buNone/>
            </a:pPr>
            <a:r>
              <a:rPr lang="en-US" sz="4800" dirty="0"/>
              <a:t>	</a:t>
            </a:r>
            <a:r>
              <a:rPr lang="en-US" sz="4800" dirty="0" err="1">
                <a:solidFill>
                  <a:schemeClr val="accent6">
                    <a:lumMod val="75000"/>
                  </a:schemeClr>
                </a:solidFill>
              </a:rPr>
              <a:t>sh:targetClass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4800" dirty="0"/>
              <a:t>:Customer ;</a:t>
            </a:r>
          </a:p>
          <a:p>
            <a:pPr marL="0" indent="0">
              <a:buNone/>
            </a:pPr>
            <a:r>
              <a:rPr lang="en-US" sz="4800" dirty="0"/>
              <a:t>	</a:t>
            </a:r>
            <a:r>
              <a:rPr lang="en-US" sz="4800" dirty="0" err="1">
                <a:solidFill>
                  <a:schemeClr val="accent6">
                    <a:lumMod val="75000"/>
                  </a:schemeClr>
                </a:solidFill>
              </a:rPr>
              <a:t>sh:property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4800" dirty="0"/>
              <a:t>[</a:t>
            </a:r>
          </a:p>
          <a:p>
            <a:pPr marL="0" indent="0">
              <a:buNone/>
            </a:pPr>
            <a:r>
              <a:rPr lang="en-US" sz="4800" dirty="0"/>
              <a:t>		a </a:t>
            </a:r>
            <a:r>
              <a:rPr lang="en-US" sz="4800" dirty="0" err="1">
                <a:solidFill>
                  <a:schemeClr val="accent6">
                    <a:lumMod val="75000"/>
                  </a:schemeClr>
                </a:solidFill>
              </a:rPr>
              <a:t>sh:PropertyShape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4800" dirty="0"/>
              <a:t>;</a:t>
            </a:r>
          </a:p>
          <a:p>
            <a:pPr marL="0" indent="0">
              <a:buNone/>
            </a:pPr>
            <a:r>
              <a:rPr lang="en-US" sz="4800" dirty="0"/>
              <a:t>		</a:t>
            </a:r>
            <a:r>
              <a:rPr lang="en-US" sz="4800" dirty="0" err="1">
                <a:solidFill>
                  <a:schemeClr val="accent6">
                    <a:lumMod val="75000"/>
                  </a:schemeClr>
                </a:solidFill>
              </a:rPr>
              <a:t>sh:path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4800" dirty="0"/>
              <a:t>:owns ;</a:t>
            </a:r>
          </a:p>
          <a:p>
            <a:pPr marL="0" indent="0">
              <a:buNone/>
            </a:pPr>
            <a:r>
              <a:rPr lang="en-US" sz="4800" dirty="0"/>
              <a:t>		</a:t>
            </a:r>
            <a:r>
              <a:rPr lang="en-US" sz="4800" dirty="0" err="1">
                <a:solidFill>
                  <a:schemeClr val="accent6">
                    <a:lumMod val="75000"/>
                  </a:schemeClr>
                </a:solidFill>
              </a:rPr>
              <a:t>sh:qualifiedValueShape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sz="4800" dirty="0"/>
              <a:t>			[ </a:t>
            </a:r>
            <a:r>
              <a:rPr lang="en-US" sz="4800" dirty="0" err="1">
                <a:solidFill>
                  <a:schemeClr val="accent6">
                    <a:lumMod val="75000"/>
                  </a:schemeClr>
                </a:solidFill>
              </a:rPr>
              <a:t>sh:class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4800" dirty="0"/>
              <a:t>:Account ] ;</a:t>
            </a:r>
          </a:p>
          <a:p>
            <a:pPr marL="0" indent="0">
              <a:buNone/>
            </a:pPr>
            <a:r>
              <a:rPr lang="en-US" sz="4800" dirty="0"/>
              <a:t>		</a:t>
            </a:r>
            <a:r>
              <a:rPr lang="en-US" sz="4800" dirty="0" err="1">
                <a:solidFill>
                  <a:schemeClr val="accent6">
                    <a:lumMod val="75000"/>
                  </a:schemeClr>
                </a:solidFill>
              </a:rPr>
              <a:t>sh:qualifiedMinCount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4800" dirty="0"/>
              <a:t>1 ; </a:t>
            </a:r>
          </a:p>
          <a:p>
            <a:pPr marL="0" indent="0">
              <a:buNone/>
            </a:pPr>
            <a:r>
              <a:rPr lang="en-US" sz="4800" dirty="0"/>
              <a:t>		</a:t>
            </a:r>
            <a:r>
              <a:rPr lang="en-US" sz="4800" dirty="0" err="1">
                <a:solidFill>
                  <a:schemeClr val="accent6">
                    <a:lumMod val="75000"/>
                  </a:schemeClr>
                </a:solidFill>
              </a:rPr>
              <a:t>sh:message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4800" dirty="0"/>
              <a:t>“Every customer needs an account” ; ]</a:t>
            </a:r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307047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SHACL Starter Kit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 err="1"/>
              <a:t>NodeShape</a:t>
            </a:r>
            <a:r>
              <a:rPr lang="en-US" sz="3200" dirty="0"/>
              <a:t>: identifies what’s constrained</a:t>
            </a:r>
          </a:p>
          <a:p>
            <a:r>
              <a:rPr lang="en-US" sz="3200" dirty="0" err="1"/>
              <a:t>targetClass</a:t>
            </a:r>
            <a:r>
              <a:rPr lang="en-US" sz="3200" dirty="0"/>
              <a:t>: the class whose instances are constrained</a:t>
            </a:r>
          </a:p>
          <a:p>
            <a:r>
              <a:rPr lang="en-US" sz="3200" dirty="0"/>
              <a:t>property: links </a:t>
            </a:r>
            <a:r>
              <a:rPr lang="en-US" sz="3200" dirty="0" err="1"/>
              <a:t>NodeShape</a:t>
            </a:r>
            <a:r>
              <a:rPr lang="en-US" sz="3200" dirty="0"/>
              <a:t> to </a:t>
            </a:r>
            <a:r>
              <a:rPr lang="en-US" sz="3200" dirty="0" err="1"/>
              <a:t>PropertyShape</a:t>
            </a:r>
            <a:endParaRPr lang="en-US" sz="3200" dirty="0"/>
          </a:p>
          <a:p>
            <a:pPr marL="0" indent="0">
              <a:buNone/>
            </a:pPr>
            <a:r>
              <a:rPr lang="en-US" sz="3200" dirty="0" err="1"/>
              <a:t>PropertyShape</a:t>
            </a:r>
            <a:r>
              <a:rPr lang="en-US" sz="3200" dirty="0"/>
              <a:t>: says how things are constrained</a:t>
            </a:r>
          </a:p>
          <a:p>
            <a:r>
              <a:rPr lang="en-US" sz="3200" dirty="0"/>
              <a:t>path: the path along which constraints lie</a:t>
            </a:r>
          </a:p>
          <a:p>
            <a:r>
              <a:rPr lang="en-US" sz="3200" dirty="0"/>
              <a:t>class/datatype/</a:t>
            </a:r>
            <a:r>
              <a:rPr lang="en-US" sz="3200" dirty="0" err="1"/>
              <a:t>nodekind</a:t>
            </a:r>
            <a:r>
              <a:rPr lang="en-US" sz="3200" dirty="0"/>
              <a:t>: everything on the path must be this type</a:t>
            </a:r>
          </a:p>
          <a:p>
            <a:r>
              <a:rPr lang="en-US" sz="3200" dirty="0" err="1"/>
              <a:t>minCount</a:t>
            </a:r>
            <a:r>
              <a:rPr lang="en-US" sz="3200" dirty="0"/>
              <a:t>/</a:t>
            </a:r>
            <a:r>
              <a:rPr lang="en-US" sz="3200" dirty="0" err="1"/>
              <a:t>maxCount</a:t>
            </a:r>
            <a:r>
              <a:rPr lang="en-US" sz="3200" dirty="0"/>
              <a:t>: how many there must be</a:t>
            </a:r>
          </a:p>
          <a:p>
            <a:r>
              <a:rPr lang="en-US" sz="3200" dirty="0"/>
              <a:t>message: text explaining constraint to humans</a:t>
            </a:r>
          </a:p>
        </p:txBody>
      </p:sp>
    </p:spTree>
    <p:extLst>
      <p:ext uri="{BB962C8B-B14F-4D97-AF65-F5344CB8AC3E}">
        <p14:creationId xmlns:p14="http://schemas.microsoft.com/office/powerpoint/2010/main" val="4212824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4000" dirty="0"/>
              <a:t>By the end of this workshop, you will know </a:t>
            </a:r>
          </a:p>
          <a:p>
            <a:r>
              <a:rPr lang="en-US" sz="4000" i="1" dirty="0"/>
              <a:t>why </a:t>
            </a:r>
            <a:r>
              <a:rPr lang="en-US" sz="4000" dirty="0"/>
              <a:t>SHACL is the best way to semantically represent how your data should be, and</a:t>
            </a:r>
          </a:p>
          <a:p>
            <a:r>
              <a:rPr lang="en-US" sz="4000" i="1" dirty="0"/>
              <a:t>how </a:t>
            </a:r>
            <a:r>
              <a:rPr lang="en-US" sz="4000" dirty="0"/>
              <a:t>to use SHACL to find, fix, and prevent data quality problems.</a:t>
            </a:r>
          </a:p>
          <a:p>
            <a:endParaRPr lang="en-US" sz="4000" i="1" dirty="0"/>
          </a:p>
          <a:p>
            <a:r>
              <a:rPr lang="en-US" sz="4000" dirty="0"/>
              <a:t>I’m setting a 40-minute timer so we save time for the </a:t>
            </a:r>
            <a:r>
              <a:rPr lang="en-US" sz="4000" i="1" dirty="0"/>
              <a:t>how</a:t>
            </a:r>
            <a:r>
              <a:rPr lang="en-US" sz="4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206939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SHACL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Declarative: unlike OWL and SPARQL, SHACL lets you assert that your data is expected to be a certain way.</a:t>
            </a:r>
          </a:p>
          <a:p>
            <a:pPr marL="0" indent="0">
              <a:buNone/>
            </a:pPr>
            <a:r>
              <a:rPr lang="en-US" sz="3200" dirty="0"/>
              <a:t>Machine-interpretable: SHACL validation outputs a standard report in triples, so violations can be dealt with automatically.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SHACL can also be used to </a:t>
            </a:r>
            <a:r>
              <a:rPr lang="en-US" sz="3200" i="1" dirty="0"/>
              <a:t>prevent </a:t>
            </a:r>
            <a:r>
              <a:rPr lang="en-US" sz="3200" dirty="0"/>
              <a:t>violations from getting into the data, instead of just finding violations after the fact.</a:t>
            </a:r>
          </a:p>
        </p:txBody>
      </p:sp>
    </p:spTree>
    <p:extLst>
      <p:ext uri="{BB962C8B-B14F-4D97-AF65-F5344CB8AC3E}">
        <p14:creationId xmlns:p14="http://schemas.microsoft.com/office/powerpoint/2010/main" val="32682975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Placing data constraints in an architecture</a:t>
            </a:r>
            <a:endParaRPr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F48A58-6E21-2B4F-AEEA-03125DB777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744" y="1182871"/>
            <a:ext cx="9528764" cy="567512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DD94A52-197C-E345-8DFF-966BCA681050}"/>
              </a:ext>
            </a:extLst>
          </p:cNvPr>
          <p:cNvSpPr/>
          <p:nvPr/>
        </p:nvSpPr>
        <p:spPr>
          <a:xfrm>
            <a:off x="3493008" y="2011680"/>
            <a:ext cx="2340864" cy="1627632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9644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Placing data constraints in an architecture</a:t>
            </a:r>
            <a:endParaRPr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F48A58-6E21-2B4F-AEEA-03125DB777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744" y="1182871"/>
            <a:ext cx="9528764" cy="567512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DD94A52-197C-E345-8DFF-966BCA681050}"/>
              </a:ext>
            </a:extLst>
          </p:cNvPr>
          <p:cNvSpPr/>
          <p:nvPr/>
        </p:nvSpPr>
        <p:spPr>
          <a:xfrm>
            <a:off x="3493008" y="2011680"/>
            <a:ext cx="2340864" cy="1627632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61F7CA4-64CE-104B-8FAE-98C9F7EFF9A3}"/>
              </a:ext>
            </a:extLst>
          </p:cNvPr>
          <p:cNvSpPr/>
          <p:nvPr/>
        </p:nvSpPr>
        <p:spPr>
          <a:xfrm>
            <a:off x="9237518" y="3906982"/>
            <a:ext cx="2514600" cy="893618"/>
          </a:xfrm>
          <a:prstGeom prst="ellipse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191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SHACL Practice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Let’s move over to SHACL Playground to start practicing.</a:t>
            </a:r>
          </a:p>
          <a:p>
            <a:pPr marL="0" indent="0">
              <a:buNone/>
            </a:pPr>
            <a:r>
              <a:rPr lang="en-US" sz="4000" dirty="0">
                <a:hlinkClick r:id="rId2"/>
              </a:rPr>
              <a:t>https://shacl.org/playground/</a:t>
            </a:r>
            <a:endParaRPr lang="en-US" sz="4000" dirty="0"/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If you get stuck, the documentation is a good source: </a:t>
            </a:r>
            <a:r>
              <a:rPr lang="en-US" sz="4000" dirty="0">
                <a:hlinkClick r:id="rId3"/>
              </a:rPr>
              <a:t>https://www.w3.org/TR/shacl/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08344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You’ll be doing some exercises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Which you can find at </a:t>
            </a:r>
            <a:r>
              <a:rPr lang="en-US" sz="4000" dirty="0">
                <a:hlinkClick r:id="rId2"/>
              </a:rPr>
              <a:t>https://github.com/semanticarts/dcaf2021-shacl-workshop</a:t>
            </a:r>
            <a:endParaRPr lang="en-US" sz="4000" dirty="0"/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2449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1: Why?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3600" dirty="0"/>
              <a:t>What is a data constraint?</a:t>
            </a:r>
          </a:p>
          <a:p>
            <a:r>
              <a:rPr lang="en-US" sz="3600" dirty="0"/>
              <a:t>How do we express data constraints in relational databases?</a:t>
            </a:r>
          </a:p>
          <a:p>
            <a:r>
              <a:rPr lang="en-US" sz="3600" dirty="0"/>
              <a:t>Why is OWL not an ideal way to express data constraints?</a:t>
            </a:r>
          </a:p>
          <a:p>
            <a:r>
              <a:rPr lang="en-US" sz="3600" dirty="0"/>
              <a:t>Why is SPARQL not an ideal way to express data constraints?</a:t>
            </a:r>
          </a:p>
          <a:p>
            <a:r>
              <a:rPr lang="en-US" sz="3600" dirty="0"/>
              <a:t>Why is SHACL a better way to express data constraints?</a:t>
            </a:r>
          </a:p>
        </p:txBody>
      </p:sp>
    </p:spTree>
    <p:extLst>
      <p:ext uri="{BB962C8B-B14F-4D97-AF65-F5344CB8AC3E}">
        <p14:creationId xmlns:p14="http://schemas.microsoft.com/office/powerpoint/2010/main" val="3254069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2: How?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After we review the advantages of using SHACL, we’ll practice using SHACL with several exercises.</a:t>
            </a:r>
          </a:p>
        </p:txBody>
      </p:sp>
    </p:spTree>
    <p:extLst>
      <p:ext uri="{BB962C8B-B14F-4D97-AF65-F5344CB8AC3E}">
        <p14:creationId xmlns:p14="http://schemas.microsoft.com/office/powerpoint/2010/main" val="343748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constraints…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200" dirty="0"/>
              <a:t>You may want to enforce </a:t>
            </a:r>
            <a:r>
              <a:rPr lang="en-US" sz="3200" i="1" dirty="0"/>
              <a:t>expectations </a:t>
            </a:r>
            <a:r>
              <a:rPr lang="en-US" sz="3200" dirty="0"/>
              <a:t>or </a:t>
            </a:r>
            <a:r>
              <a:rPr lang="en-US" sz="3200" i="1" dirty="0"/>
              <a:t>constraints </a:t>
            </a:r>
            <a:r>
              <a:rPr lang="en-US" sz="3200" dirty="0"/>
              <a:t>on your data, like:</a:t>
            </a:r>
          </a:p>
          <a:p>
            <a:pPr lvl="1"/>
            <a:r>
              <a:rPr lang="en-US" sz="2800" dirty="0"/>
              <a:t>Every customer in our data must have an account in our data</a:t>
            </a:r>
          </a:p>
          <a:p>
            <a:pPr lvl="1"/>
            <a:r>
              <a:rPr lang="en-US" sz="2800" dirty="0"/>
              <a:t>Every inpatient in our data must have an admission date in our data</a:t>
            </a:r>
          </a:p>
          <a:p>
            <a:pPr lvl="1"/>
            <a:r>
              <a:rPr lang="en-US" sz="2800" dirty="0"/>
              <a:t>Every product in our data must have a SKU in our data</a:t>
            </a:r>
          </a:p>
          <a:p>
            <a:pPr lvl="1"/>
            <a:r>
              <a:rPr lang="en-US" sz="2800" dirty="0"/>
              <a:t>Every parent in our data must have a child who’s a student in our data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“It must be in our data” is a stronger claim than “It must be somewhere in the world”</a:t>
            </a:r>
          </a:p>
        </p:txBody>
      </p:sp>
    </p:spTree>
    <p:extLst>
      <p:ext uri="{BB962C8B-B14F-4D97-AF65-F5344CB8AC3E}">
        <p14:creationId xmlns:p14="http://schemas.microsoft.com/office/powerpoint/2010/main" val="2265825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42E2-7938-A342-9967-6B158706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…and how to express them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51AC-D55D-694A-8BC3-00B3ED3B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best way to state data constraints would</a:t>
            </a:r>
          </a:p>
          <a:p>
            <a:pPr lvl="1"/>
            <a:r>
              <a:rPr lang="en-US" sz="4000" dirty="0"/>
              <a:t>Include the full semantic content of each constraint, and</a:t>
            </a:r>
          </a:p>
          <a:p>
            <a:pPr lvl="1"/>
            <a:r>
              <a:rPr lang="en-US" sz="4000" dirty="0"/>
              <a:t>Make it easy to find violations of constraints</a:t>
            </a:r>
          </a:p>
          <a:p>
            <a:pPr lvl="2"/>
            <a:r>
              <a:rPr lang="en-US" sz="3600" dirty="0"/>
              <a:t>Or even prevent violations in the first place</a:t>
            </a:r>
          </a:p>
        </p:txBody>
      </p:sp>
    </p:spTree>
    <p:extLst>
      <p:ext uri="{BB962C8B-B14F-4D97-AF65-F5344CB8AC3E}">
        <p14:creationId xmlns:p14="http://schemas.microsoft.com/office/powerpoint/2010/main" val="38703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856D9-4079-D34F-8D96-2772E5FD9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C31610-059A-8B44-A9D2-DC66888C6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1652" y="1787780"/>
            <a:ext cx="7160540" cy="4027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D9E47D-48E3-5C42-9DA6-595DF2919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200691">
            <a:off x="7700162" y="2191061"/>
            <a:ext cx="1426785" cy="12350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EF08CB-2577-A245-83AE-94DCC8EC2890}"/>
              </a:ext>
            </a:extLst>
          </p:cNvPr>
          <p:cNvSpPr txBox="1"/>
          <p:nvPr/>
        </p:nvSpPr>
        <p:spPr>
          <a:xfrm rot="421591">
            <a:off x="7878413" y="2954499"/>
            <a:ext cx="1122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  Book 2</a:t>
            </a:r>
          </a:p>
        </p:txBody>
      </p:sp>
    </p:spTree>
    <p:extLst>
      <p:ext uri="{BB962C8B-B14F-4D97-AF65-F5344CB8AC3E}">
        <p14:creationId xmlns:p14="http://schemas.microsoft.com/office/powerpoint/2010/main" val="1430780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3912</TotalTime>
  <Words>1226</Words>
  <Application>Microsoft Macintosh PowerPoint</Application>
  <PresentationFormat>Widescreen</PresentationFormat>
  <Paragraphs>139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Symbol</vt:lpstr>
      <vt:lpstr>Office Theme</vt:lpstr>
      <vt:lpstr>SHACL: Why and How Steve Steward</vt:lpstr>
      <vt:lpstr>About Me</vt:lpstr>
      <vt:lpstr>Objectives</vt:lpstr>
      <vt:lpstr>You’ll be doing some exercises</vt:lpstr>
      <vt:lpstr>Part 1: Why?</vt:lpstr>
      <vt:lpstr>Part 2: How?</vt:lpstr>
      <vt:lpstr>Data constraints…</vt:lpstr>
      <vt:lpstr>…and how to express them</vt:lpstr>
      <vt:lpstr>Relational</vt:lpstr>
      <vt:lpstr>Relational</vt:lpstr>
      <vt:lpstr>Relational</vt:lpstr>
      <vt:lpstr>Relational</vt:lpstr>
      <vt:lpstr>OWL</vt:lpstr>
      <vt:lpstr>OWL</vt:lpstr>
      <vt:lpstr>OWL</vt:lpstr>
      <vt:lpstr>OWL</vt:lpstr>
      <vt:lpstr>OWL</vt:lpstr>
      <vt:lpstr>SPARQL</vt:lpstr>
      <vt:lpstr>SPARQL</vt:lpstr>
      <vt:lpstr>SPARQL</vt:lpstr>
      <vt:lpstr>SPARQL</vt:lpstr>
      <vt:lpstr>SPARQL</vt:lpstr>
      <vt:lpstr>SPARQL</vt:lpstr>
      <vt:lpstr>SPARQL</vt:lpstr>
      <vt:lpstr>SPARQL</vt:lpstr>
      <vt:lpstr>SHACL</vt:lpstr>
      <vt:lpstr>SHACL</vt:lpstr>
      <vt:lpstr>SHACL</vt:lpstr>
      <vt:lpstr>SHACL Starter Kit</vt:lpstr>
      <vt:lpstr>Advantages of SHACL</vt:lpstr>
      <vt:lpstr>Placing data constraints in an architecture</vt:lpstr>
      <vt:lpstr>Placing data constraints in an architecture</vt:lpstr>
      <vt:lpstr>SHACL Practice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Presenter Name</dc:title>
  <dc:creator>Ryann Faul</dc:creator>
  <cp:lastModifiedBy>Steve  Steward</cp:lastModifiedBy>
  <cp:revision>19</cp:revision>
  <dcterms:created xsi:type="dcterms:W3CDTF">2020-12-18T19:39:52Z</dcterms:created>
  <dcterms:modified xsi:type="dcterms:W3CDTF">2021-02-03T15:21:10Z</dcterms:modified>
</cp:coreProperties>
</file>

<file path=docProps/thumbnail.jpeg>
</file>